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4" r:id="rId3"/>
    <p:sldId id="293" r:id="rId4"/>
    <p:sldId id="29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74" r:id="rId18"/>
    <p:sldId id="275" r:id="rId19"/>
    <p:sldId id="276" r:id="rId20"/>
    <p:sldId id="277" r:id="rId21"/>
    <p:sldId id="270" r:id="rId22"/>
    <p:sldId id="267" r:id="rId23"/>
    <p:sldId id="290" r:id="rId24"/>
    <p:sldId id="28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/>
    <p:restoredTop sz="96327"/>
  </p:normalViewPr>
  <p:slideViewPr>
    <p:cSldViewPr snapToGrid="0">
      <p:cViewPr varScale="1">
        <p:scale>
          <a:sx n="107" d="100"/>
          <a:sy n="107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7742-FD47-B33E-672D-183AFA9E7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9AAF-D124-2243-129A-4A07EAD1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573-7823-A81D-30EE-EA23B7B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268B-F6C3-69EE-43FA-5744915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4C7-B33E-45A4-BAF9-DA52F6CF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9F68-0585-4CB2-300A-1369F41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11580-A9F6-A41F-D9EC-5E784D1ED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8D-A025-F2E3-B192-49BA43B7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358-E400-01A8-38A4-7581FC1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B32C-A252-20A0-669C-6AAB11A1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E5C8-D0A5-76C5-6649-844735D4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3969C-9ED2-C89C-083B-90582B53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F113-BDF1-05A8-FA37-AE24BEC8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81BB-E23F-561D-92D0-ADAFF07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1569-74B0-62C3-5A95-52E7340E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3E99-A312-D482-C1D8-89BB9BB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8BE0-94A9-0A80-9706-02A53C86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C564-20CB-3314-8256-8D9DE7A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4B11-42B1-5D13-78AE-0E4C9A10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2850-4BC7-9401-12BF-8EA73C7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8236-5D6B-9B81-3FA8-8CE58C29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781-B374-9A9B-E1E6-E5042238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13D3-FAA9-1407-50D3-5CB1E4F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2EB-A9AF-37A0-685F-F3C6C14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76-F01B-8CD9-9751-8396574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D6E6-62AC-0681-9B60-09095B4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F330-7A76-B29C-1F23-B2D40A287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0D58-8B01-BC19-DFE2-026FBF37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B2D74-D373-3C13-8534-AE434DA0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7E32B-796E-9E2F-C99E-40408853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FDA0-17F2-191A-A25C-975177A5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AAF-DFD8-BFED-D326-E062551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4922-BC00-CE2D-3566-9A457027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7702-7EE3-CAC3-7EAF-89D9B177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8AF2-D6EE-8C93-11E2-244535D7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0A2-BD62-5C8E-BC33-FF253BF6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7E988-0E65-61D9-8BBC-5CCF03E2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8C43D-60A9-1F6A-F4A5-97821FA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3B26-AEA4-5BCC-ACD7-751A8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56C-7CE4-461F-B58B-E6315C3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B5045-066F-6547-A4EC-99CA253D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02997-AF1F-4581-2879-E9EAF2BC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0C21D-B1EE-3447-5A64-9941D79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65C0-3898-D802-8ADD-BBD67D1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1F7B4-8070-1EA7-E279-EDA9720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2BFF-C740-4B65-DA6F-37788A7D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00A3-F770-DF99-4C01-788F103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E28E-6BDE-A93E-4E0F-E4AF0B9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AE12-66FA-164D-7FC9-1E1D57EA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87F2-8F96-6338-011D-7561F01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2FD04-1065-7713-579A-F97E819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EB2E-0B54-49CC-6DAB-81ADE7AB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CC96-AB31-9374-55FA-6823A6CA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C4EF7-6F06-9C08-00B2-E6CE8699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F8F3-F3EC-7C95-6190-778BF608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A5D1-EB1C-5D07-2A86-B4083BF9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2246-699E-76AB-2539-AE68F356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CFF86-5D3B-845C-A508-B4251C17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DB544-2315-F4A6-7494-2839F71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0301-F98E-E641-214F-0F6C2B52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33EA5-ED9A-54B0-3902-37A22D61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8F44-82D9-264C-8F21-34578B2EAA7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38B7-00B1-8BB8-ED72-886758DD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4B93-C228-04E0-A369-D1513557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354-DC89-AA8B-CEF4-5BE382DF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8CA86362-938C-2B59-AD45-D04D354EF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42"/>
          <a:stretch/>
        </p:blipFill>
        <p:spPr>
          <a:xfrm>
            <a:off x="1905000" y="2406650"/>
            <a:ext cx="7772400" cy="15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6FF4-D445-3B1C-C185-0A2F2BCEABD3}"/>
              </a:ext>
            </a:extLst>
          </p:cNvPr>
          <p:cNvGrpSpPr/>
          <p:nvPr/>
        </p:nvGrpSpPr>
        <p:grpSpPr>
          <a:xfrm>
            <a:off x="1519583" y="652669"/>
            <a:ext cx="9034944" cy="4336773"/>
            <a:chOff x="1519583" y="652669"/>
            <a:chExt cx="9034944" cy="4336773"/>
          </a:xfrm>
        </p:grpSpPr>
        <p:pic>
          <p:nvPicPr>
            <p:cNvPr id="3" name="Picture 2" descr="A diagram of a dna sequence&#10;&#10;Description automatically generated">
              <a:extLst>
                <a:ext uri="{FF2B5EF4-FFF2-40B4-BE49-F238E27FC236}">
                  <a16:creationId xmlns:a16="http://schemas.microsoft.com/office/drawing/2014/main" id="{CEC1E260-778E-2A86-92C2-D4AFF869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583" y="652669"/>
              <a:ext cx="9034944" cy="433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60D30-AA61-2C14-F1FE-5E517586BA5B}"/>
                </a:ext>
              </a:extLst>
            </p:cNvPr>
            <p:cNvSpPr txBox="1"/>
            <p:nvPr/>
          </p:nvSpPr>
          <p:spPr>
            <a:xfrm>
              <a:off x="3073504" y="1038547"/>
              <a:ext cx="14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773332-DFE3-4136-D890-DB1FAD00A56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95" y="1118684"/>
              <a:ext cx="0" cy="2584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69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9D9B5A-7A11-17B2-73FB-D338B5078334}"/>
              </a:ext>
            </a:extLst>
          </p:cNvPr>
          <p:cNvGrpSpPr/>
          <p:nvPr/>
        </p:nvGrpSpPr>
        <p:grpSpPr>
          <a:xfrm>
            <a:off x="1260764" y="935759"/>
            <a:ext cx="7910945" cy="2971224"/>
            <a:chOff x="1260764" y="935759"/>
            <a:chExt cx="7910945" cy="2971224"/>
          </a:xfrm>
        </p:grpSpPr>
        <p:pic>
          <p:nvPicPr>
            <p:cNvPr id="5" name="Picture 4" descr="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EE1EDC0-AAAF-E112-8E8F-8F94E90A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" r="1450" b="5299"/>
            <a:stretch/>
          </p:blipFill>
          <p:spPr>
            <a:xfrm>
              <a:off x="1260764" y="935759"/>
              <a:ext cx="7910945" cy="2971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CBB8E1-1DDB-94B2-0D24-F86CCB95BFDA}"/>
                </a:ext>
              </a:extLst>
            </p:cNvPr>
            <p:cNvSpPr/>
            <p:nvPr/>
          </p:nvSpPr>
          <p:spPr>
            <a:xfrm>
              <a:off x="2507673" y="1011382"/>
              <a:ext cx="6414654" cy="7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9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47980-9710-C55E-8A6E-4F996C36221C}"/>
              </a:ext>
            </a:extLst>
          </p:cNvPr>
          <p:cNvGrpSpPr/>
          <p:nvPr/>
        </p:nvGrpSpPr>
        <p:grpSpPr>
          <a:xfrm>
            <a:off x="166249" y="846360"/>
            <a:ext cx="11152333" cy="3782969"/>
            <a:chOff x="166249" y="846360"/>
            <a:chExt cx="11152333" cy="3782969"/>
          </a:xfrm>
        </p:grpSpPr>
        <p:pic>
          <p:nvPicPr>
            <p:cNvPr id="7" name="Picture 6" descr="A white machine with blue text&#10;&#10;Description automatically generated">
              <a:extLst>
                <a:ext uri="{FF2B5EF4-FFF2-40B4-BE49-F238E27FC236}">
                  <a16:creationId xmlns:a16="http://schemas.microsoft.com/office/drawing/2014/main" id="{7F3A515C-5664-29F6-5ADD-F4C503E9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3"/>
            <a:stretch/>
          </p:blipFill>
          <p:spPr>
            <a:xfrm>
              <a:off x="3920264" y="846360"/>
              <a:ext cx="7398318" cy="2582640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D9D65746-7BAD-3EAD-975B-A74D946F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892" y="1633680"/>
              <a:ext cx="2095500" cy="173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43EBA-5580-EF06-BEC2-0284532BEF28}"/>
                </a:ext>
              </a:extLst>
            </p:cNvPr>
            <p:cNvSpPr txBox="1"/>
            <p:nvPr/>
          </p:nvSpPr>
          <p:spPr>
            <a:xfrm>
              <a:off x="166249" y="3429000"/>
              <a:ext cx="11152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Max. output</a:t>
              </a:r>
              <a:r>
                <a:rPr lang="en-US" dirty="0"/>
                <a:t>	      15 Gb		            360 Gb		           6000 Gb		              16 Tb</a:t>
              </a:r>
            </a:p>
            <a:p>
              <a:r>
                <a:rPr lang="en-US" b="1" dirty="0"/>
                <a:t>Max. # reads</a:t>
              </a:r>
              <a:r>
                <a:rPr lang="en-US" dirty="0"/>
                <a:t>	      25 M		            1.2 B		           20 B		              52 B</a:t>
              </a:r>
            </a:p>
            <a:p>
              <a:r>
                <a:rPr lang="en-US" b="1" dirty="0"/>
                <a:t>Max. read length          </a:t>
              </a:r>
              <a:r>
                <a:rPr lang="en-US" dirty="0"/>
                <a:t>300 bp                             300 bp	                             250 bp                                           150 bp</a:t>
              </a:r>
            </a:p>
            <a:p>
              <a:r>
                <a:rPr lang="en-US" b="1" dirty="0"/>
                <a:t>Price per Gb</a:t>
              </a:r>
              <a:r>
                <a:rPr lang="en-US" dirty="0"/>
                <a:t>	      $100-$200                      $17-$60                                     $5-$30		               $2-$3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1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E3E2-9B77-CEA5-90DF-06C63EE510CA}"/>
              </a:ext>
            </a:extLst>
          </p:cNvPr>
          <p:cNvGrpSpPr/>
          <p:nvPr/>
        </p:nvGrpSpPr>
        <p:grpSpPr>
          <a:xfrm>
            <a:off x="1377142" y="673245"/>
            <a:ext cx="9143280" cy="4067753"/>
            <a:chOff x="1377142" y="673245"/>
            <a:chExt cx="9143280" cy="4067753"/>
          </a:xfrm>
        </p:grpSpPr>
        <p:pic>
          <p:nvPicPr>
            <p:cNvPr id="2" name="Picture 8_2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0D0F7E4E-8FC0-3665-F0DD-85F1E07D7F1C}"/>
                </a:ext>
              </a:extLst>
            </p:cNvPr>
            <p:cNvPicPr/>
            <p:nvPr/>
          </p:nvPicPr>
          <p:blipFill rotWithShape="1">
            <a:blip r:embed="rId2"/>
            <a:srcRect l="8881" b="15386"/>
            <a:stretch/>
          </p:blipFill>
          <p:spPr>
            <a:xfrm>
              <a:off x="1450571" y="2302603"/>
              <a:ext cx="3475821" cy="15534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" name="Picture 10_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70422D6-FB27-4F05-1D2B-C16E1F7BC7E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7142" y="673245"/>
              <a:ext cx="3622680" cy="157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6CF18-F46A-67BF-0A5F-8E2ECEF03AAF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406342" y="1183058"/>
              <a:ext cx="4114080" cy="201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0D874-3658-8576-2063-BCCBEBED5E01}"/>
                </a:ext>
              </a:extLst>
            </p:cNvPr>
            <p:cNvSpPr txBox="1"/>
            <p:nvPr/>
          </p:nvSpPr>
          <p:spPr>
            <a:xfrm>
              <a:off x="2513622" y="3910001"/>
              <a:ext cx="13497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MinION</a:t>
              </a:r>
              <a:br>
                <a:rPr lang="en-US" sz="2400" b="1" dirty="0"/>
              </a:br>
              <a:r>
                <a:rPr lang="en-US" sz="2400" dirty="0"/>
                <a:t>~15 Gb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22A56-E739-6C18-06CB-BF0D28C4FFFA}"/>
                </a:ext>
              </a:extLst>
            </p:cNvPr>
            <p:cNvSpPr txBox="1"/>
            <p:nvPr/>
          </p:nvSpPr>
          <p:spPr>
            <a:xfrm>
              <a:off x="6887977" y="3910000"/>
              <a:ext cx="33782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             </a:t>
              </a:r>
              <a:r>
                <a:rPr lang="en-US" sz="2400" b="1" dirty="0" err="1"/>
                <a:t>PromethION</a:t>
              </a:r>
              <a:br>
                <a:rPr lang="en-US" sz="2400" b="1" dirty="0"/>
              </a:br>
              <a:r>
                <a:rPr lang="en-US" sz="2400" dirty="0"/>
                <a:t>~90 Gb x 24/48 </a:t>
              </a:r>
              <a:r>
                <a:rPr lang="en-US" sz="2400" dirty="0" err="1"/>
                <a:t>flowcells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90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3437FB-6497-DA32-F7B6-DD0B6040BA0D}"/>
              </a:ext>
            </a:extLst>
          </p:cNvPr>
          <p:cNvGrpSpPr/>
          <p:nvPr/>
        </p:nvGrpSpPr>
        <p:grpSpPr>
          <a:xfrm>
            <a:off x="1025236" y="1583376"/>
            <a:ext cx="9763494" cy="2400210"/>
            <a:chOff x="1025236" y="1583376"/>
            <a:chExt cx="9763494" cy="2400210"/>
          </a:xfrm>
        </p:grpSpPr>
        <p:pic>
          <p:nvPicPr>
            <p:cNvPr id="4" name="Content Placeholder 5_0">
              <a:extLst>
                <a:ext uri="{FF2B5EF4-FFF2-40B4-BE49-F238E27FC236}">
                  <a16:creationId xmlns:a16="http://schemas.microsoft.com/office/drawing/2014/main" id="{CFB6ECCC-C4B4-A9FB-2717-820667F9FBC1}"/>
                </a:ext>
              </a:extLst>
            </p:cNvPr>
            <p:cNvPicPr/>
            <p:nvPr/>
          </p:nvPicPr>
          <p:blipFill rotWithShape="1">
            <a:blip r:embed="rId2"/>
            <a:srcRect l="5768" t="30143" r="6103" b="11370"/>
            <a:stretch/>
          </p:blipFill>
          <p:spPr>
            <a:xfrm>
              <a:off x="1025236" y="1972986"/>
              <a:ext cx="9712037" cy="201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CustomShape 1">
              <a:extLst>
                <a:ext uri="{FF2B5EF4-FFF2-40B4-BE49-F238E27FC236}">
                  <a16:creationId xmlns:a16="http://schemas.microsoft.com/office/drawing/2014/main" id="{287FA2C1-85FF-A915-A3B7-D9C4E5FCE11C}"/>
                </a:ext>
              </a:extLst>
            </p:cNvPr>
            <p:cNvSpPr/>
            <p:nvPr/>
          </p:nvSpPr>
          <p:spPr>
            <a:xfrm>
              <a:off x="1874924" y="1588948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DNA fragmentation   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0EAE4-1C62-F88F-7CB5-8F40B41713EF}"/>
                </a:ext>
              </a:extLst>
            </p:cNvPr>
            <p:cNvSpPr/>
            <p:nvPr/>
          </p:nvSpPr>
          <p:spPr>
            <a:xfrm>
              <a:off x="4288004" y="1590246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Adapter addition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B4451DF2-FC1B-6B46-73A6-84300570C3F2}"/>
                </a:ext>
              </a:extLst>
            </p:cNvPr>
            <p:cNvSpPr/>
            <p:nvPr/>
          </p:nvSpPr>
          <p:spPr>
            <a:xfrm>
              <a:off x="6954984" y="1583376"/>
              <a:ext cx="1809055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PCR enrichment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4F42E024-EAA5-B002-4D80-493261C9D6BC}"/>
                </a:ext>
              </a:extLst>
            </p:cNvPr>
            <p:cNvSpPr/>
            <p:nvPr/>
          </p:nvSpPr>
          <p:spPr>
            <a:xfrm>
              <a:off x="9238210" y="1588948"/>
              <a:ext cx="155052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To sequencer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68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 rotWithShape="1">
          <a:blip r:embed="rId2"/>
          <a:srcRect t="20750" b="26224"/>
          <a:stretch/>
        </p:blipFill>
        <p:spPr>
          <a:xfrm>
            <a:off x="1485599" y="1618015"/>
            <a:ext cx="8642073" cy="1540821"/>
          </a:xfrm>
          <a:prstGeom prst="rect">
            <a:avLst/>
          </a:prstGeom>
          <a:ln>
            <a:noFill/>
          </a:ln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F11C51FD-1EFC-17A7-1121-C4A54068E2BA}"/>
              </a:ext>
            </a:extLst>
          </p:cNvPr>
          <p:cNvSpPr/>
          <p:nvPr/>
        </p:nvSpPr>
        <p:spPr>
          <a:xfrm rot="16200000">
            <a:off x="5379818" y="1361994"/>
            <a:ext cx="394854" cy="4334893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B49D1-4847-0288-A184-B37A211606FE}"/>
              </a:ext>
            </a:extLst>
          </p:cNvPr>
          <p:cNvSpPr txBox="1"/>
          <p:nvPr/>
        </p:nvSpPr>
        <p:spPr>
          <a:xfrm>
            <a:off x="4724396" y="3666893"/>
            <a:ext cx="171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45258EA-2A0A-6EA9-A276-04ABB4BEE08D}"/>
              </a:ext>
            </a:extLst>
          </p:cNvPr>
          <p:cNvSpPr/>
          <p:nvPr/>
        </p:nvSpPr>
        <p:spPr>
          <a:xfrm rot="16200000">
            <a:off x="2319453" y="2647400"/>
            <a:ext cx="334879" cy="1731817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050FD-A6E6-6D57-9B65-95A355390D3E}"/>
              </a:ext>
            </a:extLst>
          </p:cNvPr>
          <p:cNvSpPr txBox="1"/>
          <p:nvPr/>
        </p:nvSpPr>
        <p:spPr>
          <a:xfrm>
            <a:off x="1898069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1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5D7FE84-DEB8-302C-33D2-172A3C83D4FB}"/>
              </a:ext>
            </a:extLst>
          </p:cNvPr>
          <p:cNvSpPr/>
          <p:nvPr/>
        </p:nvSpPr>
        <p:spPr>
          <a:xfrm rot="16200000">
            <a:off x="8804957" y="2358033"/>
            <a:ext cx="334879" cy="2310550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52BB-A45F-7851-F1FD-8FF1D3F5EA21}"/>
              </a:ext>
            </a:extLst>
          </p:cNvPr>
          <p:cNvSpPr txBox="1"/>
          <p:nvPr/>
        </p:nvSpPr>
        <p:spPr>
          <a:xfrm>
            <a:off x="8371301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2</a:t>
            </a:r>
          </a:p>
        </p:txBody>
      </p:sp>
    </p:spTree>
    <p:extLst>
      <p:ext uri="{BB962C8B-B14F-4D97-AF65-F5344CB8AC3E}">
        <p14:creationId xmlns:p14="http://schemas.microsoft.com/office/powerpoint/2010/main" val="188302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A88A9-A44E-0FEC-59DA-769266AAF3D9}"/>
              </a:ext>
            </a:extLst>
          </p:cNvPr>
          <p:cNvGrpSpPr/>
          <p:nvPr/>
        </p:nvGrpSpPr>
        <p:grpSpPr>
          <a:xfrm>
            <a:off x="969818" y="2188631"/>
            <a:ext cx="9740403" cy="606230"/>
            <a:chOff x="969818" y="2188631"/>
            <a:chExt cx="9740403" cy="606230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2188631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2376054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1763E-246A-DE2E-EAC7-CC0DB36E5D9D}"/>
                </a:ext>
              </a:extLst>
            </p:cNvPr>
            <p:cNvSpPr txBox="1"/>
            <p:nvPr/>
          </p:nvSpPr>
          <p:spPr>
            <a:xfrm>
              <a:off x="4453579" y="2394751"/>
              <a:ext cx="1717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DNA fragment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F892E-C24B-C02D-0BB2-89F631BF4C47}"/>
                </a:ext>
              </a:extLst>
            </p:cNvPr>
            <p:cNvSpPr txBox="1"/>
            <p:nvPr/>
          </p:nvSpPr>
          <p:spPr>
            <a:xfrm>
              <a:off x="1405577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E909B3-55B5-1F21-C706-4A3562A1345F}"/>
                </a:ext>
              </a:extLst>
            </p:cNvPr>
            <p:cNvSpPr txBox="1"/>
            <p:nvPr/>
          </p:nvSpPr>
          <p:spPr>
            <a:xfrm>
              <a:off x="8723941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8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62FC-E50E-3118-88A4-8CE1EC96DCFA}"/>
              </a:ext>
            </a:extLst>
          </p:cNvPr>
          <p:cNvGrpSpPr/>
          <p:nvPr/>
        </p:nvGrpSpPr>
        <p:grpSpPr>
          <a:xfrm>
            <a:off x="969818" y="701515"/>
            <a:ext cx="9740403" cy="1699994"/>
            <a:chOff x="969818" y="701515"/>
            <a:chExt cx="9740403" cy="1699994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D8D0F-707F-BA42-4288-3A3A1FE6A727}"/>
              </a:ext>
            </a:extLst>
          </p:cNvPr>
          <p:cNvGrpSpPr/>
          <p:nvPr/>
        </p:nvGrpSpPr>
        <p:grpSpPr>
          <a:xfrm>
            <a:off x="942103" y="2461047"/>
            <a:ext cx="9740403" cy="976967"/>
            <a:chOff x="942103" y="2461047"/>
            <a:chExt cx="9740403" cy="976967"/>
          </a:xfrm>
        </p:grpSpPr>
        <p:pic>
          <p:nvPicPr>
            <p:cNvPr id="9" name="Picture 8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B83A81D6-0E75-B081-F41A-7179161E8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42103" y="3200014"/>
              <a:ext cx="9740403" cy="2220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5CB8EE-42F6-D0F7-57D6-77304EB0D4AE}"/>
                </a:ext>
              </a:extLst>
            </p:cNvPr>
            <p:cNvSpPr/>
            <p:nvPr/>
          </p:nvSpPr>
          <p:spPr>
            <a:xfrm>
              <a:off x="7474521" y="3387437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DBDC75-8D56-58A2-A3E5-96982EF37D1A}"/>
                </a:ext>
              </a:extLst>
            </p:cNvPr>
            <p:cNvCxnSpPr/>
            <p:nvPr/>
          </p:nvCxnSpPr>
          <p:spPr>
            <a:xfrm>
              <a:off x="3047994" y="3020292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7B9E1B-A6F5-0E30-7794-2AFF84CF77A3}"/>
                </a:ext>
              </a:extLst>
            </p:cNvPr>
            <p:cNvSpPr txBox="1"/>
            <p:nvPr/>
          </p:nvSpPr>
          <p:spPr>
            <a:xfrm>
              <a:off x="3020284" y="2461047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</p:grpSp>
      <p:pic>
        <p:nvPicPr>
          <p:cNvPr id="21" name="Picture 20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137EDF20-E486-5AA8-4920-859195AD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47303" r="50688" b="45658"/>
          <a:stretch/>
        </p:blipFill>
        <p:spPr>
          <a:xfrm>
            <a:off x="969811" y="4668602"/>
            <a:ext cx="4613571" cy="165656"/>
          </a:xfrm>
          <a:prstGeom prst="rect">
            <a:avLst/>
          </a:prstGeom>
        </p:spPr>
      </p:pic>
      <p:pic>
        <p:nvPicPr>
          <p:cNvPr id="22" name="Picture 21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7F00B4AD-8106-1708-E14E-3CE9499C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6" t="47303" b="45658"/>
          <a:stretch/>
        </p:blipFill>
        <p:spPr>
          <a:xfrm>
            <a:off x="5569527" y="4668603"/>
            <a:ext cx="3360379" cy="1656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D1514-9F19-31A5-7957-576FF323B9D9}"/>
              </a:ext>
            </a:extLst>
          </p:cNvPr>
          <p:cNvCxnSpPr/>
          <p:nvPr/>
        </p:nvCxnSpPr>
        <p:spPr>
          <a:xfrm>
            <a:off x="3075704" y="4513125"/>
            <a:ext cx="1803313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F89E55-4420-52B6-4339-1F482E7EEE9E}"/>
              </a:ext>
            </a:extLst>
          </p:cNvPr>
          <p:cNvSpPr txBox="1"/>
          <p:nvPr/>
        </p:nvSpPr>
        <p:spPr>
          <a:xfrm>
            <a:off x="3047994" y="39538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68A60-C26B-7451-B1A0-0D0B5D598119}"/>
              </a:ext>
            </a:extLst>
          </p:cNvPr>
          <p:cNvCxnSpPr>
            <a:cxnSpLocks/>
          </p:cNvCxnSpPr>
          <p:nvPr/>
        </p:nvCxnSpPr>
        <p:spPr>
          <a:xfrm flipH="1">
            <a:off x="4366123" y="5087315"/>
            <a:ext cx="1801368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B52F5-1177-5290-A06F-B640384D461D}"/>
              </a:ext>
            </a:extLst>
          </p:cNvPr>
          <p:cNvSpPr txBox="1"/>
          <p:nvPr/>
        </p:nvSpPr>
        <p:spPr>
          <a:xfrm>
            <a:off x="4493037" y="5170653"/>
            <a:ext cx="180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</p:txBody>
      </p:sp>
    </p:spTree>
    <p:extLst>
      <p:ext uri="{BB962C8B-B14F-4D97-AF65-F5344CB8AC3E}">
        <p14:creationId xmlns:p14="http://schemas.microsoft.com/office/powerpoint/2010/main" val="88182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9E3EFB6-C5C4-1A23-ACE0-5B4C41BBD9E3}"/>
              </a:ext>
            </a:extLst>
          </p:cNvPr>
          <p:cNvGrpSpPr/>
          <p:nvPr/>
        </p:nvGrpSpPr>
        <p:grpSpPr>
          <a:xfrm>
            <a:off x="1482429" y="4702796"/>
            <a:ext cx="7960095" cy="1678438"/>
            <a:chOff x="1482429" y="4702796"/>
            <a:chExt cx="7960095" cy="1678438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482429" y="5417518"/>
              <a:ext cx="4613571" cy="165656"/>
            </a:xfrm>
            <a:prstGeom prst="rect">
              <a:avLst/>
            </a:prstGeom>
          </p:spPr>
        </p:pic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6082145" y="5417519"/>
              <a:ext cx="3360379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588322" y="5262041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560612" y="47027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1" y="5836231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5005655" y="5919569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60160-C597-3183-8EDF-29004C77B9F8}"/>
              </a:ext>
            </a:extLst>
          </p:cNvPr>
          <p:cNvGrpSpPr/>
          <p:nvPr/>
        </p:nvGrpSpPr>
        <p:grpSpPr>
          <a:xfrm>
            <a:off x="969818" y="701515"/>
            <a:ext cx="9740403" cy="2866003"/>
            <a:chOff x="969818" y="701515"/>
            <a:chExt cx="9740403" cy="2866003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663461A0-3899-49BE-5D66-23F7859D856D}"/>
                </a:ext>
              </a:extLst>
            </p:cNvPr>
            <p:cNvSpPr/>
            <p:nvPr/>
          </p:nvSpPr>
          <p:spPr>
            <a:xfrm rot="16200000">
              <a:off x="3922361" y="1616468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E424441-538D-0977-120D-484FAB83CDAB}"/>
                </a:ext>
              </a:extLst>
            </p:cNvPr>
            <p:cNvSpPr/>
            <p:nvPr/>
          </p:nvSpPr>
          <p:spPr>
            <a:xfrm rot="16200000">
              <a:off x="6998625" y="1609849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2DAB4DF-FD65-1EB8-F9DC-091DD78D69F0}"/>
                </a:ext>
              </a:extLst>
            </p:cNvPr>
            <p:cNvSpPr/>
            <p:nvPr/>
          </p:nvSpPr>
          <p:spPr>
            <a:xfrm rot="16200000">
              <a:off x="5462388" y="1939234"/>
              <a:ext cx="109728" cy="1157499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04137-F95E-189E-C00E-084A7C6DD080}"/>
                </a:ext>
              </a:extLst>
            </p:cNvPr>
            <p:cNvSpPr txBox="1"/>
            <p:nvPr/>
          </p:nvSpPr>
          <p:spPr>
            <a:xfrm>
              <a:off x="3492314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134690-031B-16BD-995E-6D069E2B7EB8}"/>
                </a:ext>
              </a:extLst>
            </p:cNvPr>
            <p:cNvSpPr txBox="1"/>
            <p:nvPr/>
          </p:nvSpPr>
          <p:spPr>
            <a:xfrm>
              <a:off x="5127150" y="2597167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 bp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0B72ED-37D9-B741-8008-5CE7F32D3E7B}"/>
                </a:ext>
              </a:extLst>
            </p:cNvPr>
            <p:cNvSpPr txBox="1"/>
            <p:nvPr/>
          </p:nvSpPr>
          <p:spPr>
            <a:xfrm>
              <a:off x="6557777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6373B95-F469-68AA-4BC2-24D134C47116}"/>
                </a:ext>
              </a:extLst>
            </p:cNvPr>
            <p:cNvSpPr/>
            <p:nvPr/>
          </p:nvSpPr>
          <p:spPr>
            <a:xfrm rot="16200000">
              <a:off x="5474346" y="614199"/>
              <a:ext cx="109728" cy="4851591"/>
            </a:xfrm>
            <a:prstGeom prst="leftBracke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F769A0-638A-9DCF-398B-19862DCD4B81}"/>
                </a:ext>
              </a:extLst>
            </p:cNvPr>
            <p:cNvSpPr txBox="1"/>
            <p:nvPr/>
          </p:nvSpPr>
          <p:spPr>
            <a:xfrm>
              <a:off x="4463235" y="3136631"/>
              <a:ext cx="2436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Insert size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 400 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01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D773C-B411-94F9-DD8B-742A01289215}"/>
              </a:ext>
            </a:extLst>
          </p:cNvPr>
          <p:cNvGrpSpPr/>
          <p:nvPr/>
        </p:nvGrpSpPr>
        <p:grpSpPr>
          <a:xfrm>
            <a:off x="1316175" y="795814"/>
            <a:ext cx="6269819" cy="1692293"/>
            <a:chOff x="1316175" y="795814"/>
            <a:chExt cx="6269819" cy="1692293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316175" y="1524391"/>
              <a:ext cx="4613571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422068" y="1355059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394358" y="79581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935" y="1943104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3176849" y="2026442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4225615" y="1524392"/>
              <a:ext cx="3360379" cy="16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43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D389-8701-1CC3-8012-4C9FFD7F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D982D9B5-F32E-F377-D211-E70C87372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06438-DB21-5F8D-AC37-46165989E706}"/>
              </a:ext>
            </a:extLst>
          </p:cNvPr>
          <p:cNvSpPr/>
          <p:nvPr/>
        </p:nvSpPr>
        <p:spPr>
          <a:xfrm>
            <a:off x="1325880" y="2109216"/>
            <a:ext cx="6586728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0E0B1B0-03AD-4E74-C9A6-2547566F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3" b="9163"/>
          <a:stretch/>
        </p:blipFill>
        <p:spPr>
          <a:xfrm>
            <a:off x="1316175" y="3689424"/>
            <a:ext cx="7772400" cy="1478321"/>
          </a:xfrm>
          <a:prstGeom prst="rect">
            <a:avLst/>
          </a:prstGeom>
        </p:spPr>
      </p:pic>
      <p:pic>
        <p:nvPicPr>
          <p:cNvPr id="3" name="Picture 2" descr="A blue and purple arrows&#10;&#10;Description automatically generated">
            <a:extLst>
              <a:ext uri="{FF2B5EF4-FFF2-40B4-BE49-F238E27FC236}">
                <a16:creationId xmlns:a16="http://schemas.microsoft.com/office/drawing/2014/main" id="{8425B2D7-ED47-FDCE-B572-A6C7A4D97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9" b="12040"/>
          <a:stretch/>
        </p:blipFill>
        <p:spPr>
          <a:xfrm>
            <a:off x="2065475" y="1043206"/>
            <a:ext cx="6273800" cy="1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C1A12E22-40F2-ABF7-63BE-493F26EF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5"/>
          <a:stretch/>
        </p:blipFill>
        <p:spPr>
          <a:xfrm>
            <a:off x="595744" y="1075151"/>
            <a:ext cx="10114477" cy="1668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78917-9892-F7DE-DD46-C6923ACD582C}"/>
              </a:ext>
            </a:extLst>
          </p:cNvPr>
          <p:cNvSpPr/>
          <p:nvPr/>
        </p:nvSpPr>
        <p:spPr>
          <a:xfrm>
            <a:off x="5971309" y="2410691"/>
            <a:ext cx="196734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490D7084-D99D-C50E-0073-84A10C1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3584476"/>
            <a:ext cx="1001808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B7BC6024-3363-776F-B143-E8FE47694028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81AE365-D698-9EC8-7AB2-C55F19C7A67F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21D62CC-FDBF-33C8-DDF0-DE783D94303E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CCFD795-6A1F-DA47-C309-C47424E599AB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2AD3AC-C482-D885-8483-6F383E29D539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04EBDE7-9367-B81A-86D4-B72BE44A945A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A243CEA0-100C-100F-3567-1397159F897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D593F4E5-CD55-E6CB-85A9-977977679713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CE894D5B-6B0F-7195-EC5B-F9516BBBE364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D0539-A1F2-9E58-1419-05EA569D238D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92ED7E0-CED5-587D-B3C1-C426395CF95E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C8572108-CEE9-ED50-FBCF-11CC985ECF12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&#10;&#10;Description automatically generated">
            <a:extLst>
              <a:ext uri="{FF2B5EF4-FFF2-40B4-BE49-F238E27FC236}">
                <a16:creationId xmlns:a16="http://schemas.microsoft.com/office/drawing/2014/main" id="{3468634A-5BC8-3666-3364-D4B74FEF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7772400" cy="4965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B9052C-0EFA-7A7C-305C-B4B84C4BE3A6}"/>
              </a:ext>
            </a:extLst>
          </p:cNvPr>
          <p:cNvSpPr/>
          <p:nvPr/>
        </p:nvSpPr>
        <p:spPr>
          <a:xfrm>
            <a:off x="2023672" y="3237875"/>
            <a:ext cx="7869836" cy="266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497-A541-9218-7DC9-E1A6CF74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25BEC-D33E-37D6-ADBF-866FFCD10542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DCB64EE1-21DE-1323-FBA0-3FDCFA34E093}"/>
              </a:ext>
            </a:extLst>
          </p:cNvPr>
          <p:cNvSpPr/>
          <p:nvPr/>
        </p:nvSpPr>
        <p:spPr>
          <a:xfrm flipV="1">
            <a:off x="9060872" y="2749972"/>
            <a:ext cx="230293" cy="487704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167F59F-A11E-4259-1A11-90692395E02E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578FA9AC-EDAE-504A-CE88-89FE1DA3C372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8D70F98-4BFE-59EB-F447-31749A628379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6DA975B-918D-E628-F963-66BB357C50A4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185FC-96AF-EF71-801B-50FD36855F16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BFE3EB1-BA68-9BF2-A2BD-DE9B82709CB5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4DE2CB6B-A2F7-E53D-26D7-77845F866E4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20281FC-B9CB-40FB-AC8E-FC64C806C50F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4E3EB033-3019-2E09-064C-52C04F80204D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AF7FF295-A3A7-B5E0-9229-CC6736EAB627}"/>
              </a:ext>
            </a:extLst>
          </p:cNvPr>
          <p:cNvSpPr/>
          <p:nvPr/>
        </p:nvSpPr>
        <p:spPr>
          <a:xfrm>
            <a:off x="7716241" y="2011722"/>
            <a:ext cx="3422072" cy="777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Allow for sample multiplexing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using indices (barcodes)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B00F5-B0A7-0B38-A348-97CD74321C3B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AFEBF3F3-C522-C41D-5FB1-701ECD83CB7B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0C0DF556-D160-A4C0-A069-F0BB33E4E1ED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97E1A-B00D-5DB2-93C0-A0C2A98516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9520" y="1277280"/>
            <a:ext cx="824400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179F-9D9C-3C74-8534-D4AAC0F3468F}"/>
              </a:ext>
            </a:extLst>
          </p:cNvPr>
          <p:cNvSpPr txBox="1"/>
          <p:nvPr/>
        </p:nvSpPr>
        <p:spPr>
          <a:xfrm>
            <a:off x="6151420" y="1228088"/>
            <a:ext cx="386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flow cell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4CC7-B5A2-1ADA-4C2E-A16F194D32F0}"/>
              </a:ext>
            </a:extLst>
          </p:cNvPr>
          <p:cNvSpPr txBox="1"/>
          <p:nvPr/>
        </p:nvSpPr>
        <p:spPr>
          <a:xfrm>
            <a:off x="6960154" y="4039843"/>
            <a:ext cx="344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columns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each with many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tiles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56978-A2E6-4BB5-E989-89136A357F09}"/>
              </a:ext>
            </a:extLst>
          </p:cNvPr>
          <p:cNvSpPr txBox="1"/>
          <p:nvPr/>
        </p:nvSpPr>
        <p:spPr>
          <a:xfrm>
            <a:off x="6794825" y="5064277"/>
            <a:ext cx="227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 Each speck in a tile</a:t>
            </a:r>
            <a:b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</a:b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is a </a:t>
            </a:r>
            <a:r>
              <a:rPr lang="en-US" b="1" u="sng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cluster</a:t>
            </a: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(!)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9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4CD8B-49C8-44E9-16F3-0C7D0F9322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629" y="1687440"/>
            <a:ext cx="9959040" cy="28476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AC81F-68C8-2A05-28CC-B7D3FC5290B6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690749" y="461817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49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52087-59B3-29A1-3414-3A6E6A04B2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7680" y="1917360"/>
            <a:ext cx="9280080" cy="42660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6343044-D593-8942-1B1F-696D90CC2EF0}"/>
              </a:ext>
            </a:extLst>
          </p:cNvPr>
          <p:cNvSpPr/>
          <p:nvPr/>
        </p:nvSpPr>
        <p:spPr>
          <a:xfrm>
            <a:off x="1920240" y="1900800"/>
            <a:ext cx="590976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D4AA1C79-A915-8772-B158-87C203B0722C}"/>
              </a:ext>
            </a:extLst>
          </p:cNvPr>
          <p:cNvSpPr/>
          <p:nvPr/>
        </p:nvSpPr>
        <p:spPr>
          <a:xfrm>
            <a:off x="6949440" y="5436000"/>
            <a:ext cx="356544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82A985BA-93A0-CD9D-4177-0424CB609D28}"/>
              </a:ext>
            </a:extLst>
          </p:cNvPr>
          <p:cNvSpPr/>
          <p:nvPr/>
        </p:nvSpPr>
        <p:spPr>
          <a:xfrm>
            <a:off x="4389120" y="6123600"/>
            <a:ext cx="3931200" cy="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F856DD5-66F6-2F07-9F60-F2327314EE64}"/>
              </a:ext>
            </a:extLst>
          </p:cNvPr>
          <p:cNvSpPr/>
          <p:nvPr/>
        </p:nvSpPr>
        <p:spPr>
          <a:xfrm>
            <a:off x="1619640" y="1588320"/>
            <a:ext cx="234180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 color-labeled nucleotides + DNA polymerase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403361-133F-364A-2745-61057641F6AF}"/>
              </a:ext>
            </a:extLst>
          </p:cNvPr>
          <p:cNvSpPr/>
          <p:nvPr/>
        </p:nvSpPr>
        <p:spPr>
          <a:xfrm>
            <a:off x="2801880" y="2848680"/>
            <a:ext cx="210960" cy="94932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57D23E5-54ED-BCB8-54E3-C126607B01FB}"/>
              </a:ext>
            </a:extLst>
          </p:cNvPr>
          <p:cNvSpPr/>
          <p:nvPr/>
        </p:nvSpPr>
        <p:spPr>
          <a:xfrm>
            <a:off x="4492080" y="1511280"/>
            <a:ext cx="298656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When nucleotide is incorporated: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   light emitted &amp; pictures taken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2FEC874-C43D-1B1D-E064-9862E833D705}"/>
              </a:ext>
            </a:extLst>
          </p:cNvPr>
          <p:cNvSpPr/>
          <p:nvPr/>
        </p:nvSpPr>
        <p:spPr>
          <a:xfrm>
            <a:off x="7245000" y="2169000"/>
            <a:ext cx="890640" cy="37476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85174-4FA3-E334-D763-19D0F5B5B5A9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732160" y="555606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0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29DFA6-5796-962C-34C1-9E92D4A53DFA}"/>
              </a:ext>
            </a:extLst>
          </p:cNvPr>
          <p:cNvSpPr/>
          <p:nvPr/>
        </p:nvSpPr>
        <p:spPr>
          <a:xfrm>
            <a:off x="6681889" y="1295570"/>
            <a:ext cx="3991109" cy="91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951C5-AD51-0456-D1BB-BBA8DB2711D5}"/>
              </a:ext>
            </a:extLst>
          </p:cNvPr>
          <p:cNvPicPr/>
          <p:nvPr/>
        </p:nvPicPr>
        <p:blipFill>
          <a:blip r:embed="rId2"/>
          <a:srcRect t="6753"/>
          <a:stretch/>
        </p:blipFill>
        <p:spPr>
          <a:xfrm>
            <a:off x="1463040" y="2283120"/>
            <a:ext cx="10126080" cy="382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5FFC653-AB3C-DC4E-C479-E065AFFE7639}"/>
              </a:ext>
            </a:extLst>
          </p:cNvPr>
          <p:cNvSpPr/>
          <p:nvPr/>
        </p:nvSpPr>
        <p:spPr>
          <a:xfrm>
            <a:off x="1698480" y="1370520"/>
            <a:ext cx="42969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Terminators prevent continuous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addition, hence “cycles”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2BC9C2D-B24B-9877-91E9-4AC57880203D}"/>
              </a:ext>
            </a:extLst>
          </p:cNvPr>
          <p:cNvSpPr/>
          <p:nvPr/>
        </p:nvSpPr>
        <p:spPr>
          <a:xfrm>
            <a:off x="2194560" y="1639800"/>
            <a:ext cx="2011320" cy="953280"/>
          </a:xfrm>
          <a:custGeom>
            <a:avLst/>
            <a:gdLst/>
            <a:ahLst/>
            <a:cxnLst/>
            <a:rect l="l" t="t" r="r" b="b"/>
            <a:pathLst>
              <a:path w="5589" h="2650">
                <a:moveTo>
                  <a:pt x="0" y="2355"/>
                </a:moveTo>
                <a:cubicBezTo>
                  <a:pt x="2958" y="0"/>
                  <a:pt x="5588" y="2649"/>
                  <a:pt x="5588" y="2649"/>
                </a:cubicBezTo>
              </a:path>
            </a:pathLst>
          </a:custGeom>
          <a:noFill/>
          <a:ln w="2916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1F70460-2C38-EB03-44D0-F78E90A57257}"/>
              </a:ext>
            </a:extLst>
          </p:cNvPr>
          <p:cNvSpPr/>
          <p:nvPr/>
        </p:nvSpPr>
        <p:spPr>
          <a:xfrm>
            <a:off x="6756839" y="1389240"/>
            <a:ext cx="4296959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- One cycle = one added nucleotide</a:t>
            </a:r>
          </a:p>
          <a:p>
            <a:pPr>
              <a:lnSpc>
                <a:spcPct val="100000"/>
              </a:lnSpc>
            </a:pPr>
            <a:r>
              <a:rPr lang="en-US" sz="2000" i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</a:rPr>
              <a:t>- Read length = number of cycles</a:t>
            </a:r>
            <a:endParaRPr lang="en-US" sz="2000" b="0" i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FE94B-E0C2-2737-DEED-89E08362E46C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9302220" y="606402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02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0A3C0-5963-CFB0-234D-632C7667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CB62FDC1-0864-083F-1589-157198E68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4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1CD5E-DF6B-4A45-610A-730D4838293F}"/>
              </a:ext>
            </a:extLst>
          </p:cNvPr>
          <p:cNvPicPr/>
          <p:nvPr/>
        </p:nvPicPr>
        <p:blipFill rotWithShape="1">
          <a:blip r:embed="rId2"/>
          <a:srcRect t="5949"/>
          <a:stretch/>
        </p:blipFill>
        <p:spPr>
          <a:xfrm>
            <a:off x="2161309" y="942108"/>
            <a:ext cx="4980600" cy="455192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FB4-7802-51EB-8AB0-94D93DE45E1E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5118251" y="5087432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2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1C6C7DCB-F941-78BF-CB05-3D374FA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0" y="682105"/>
            <a:ext cx="9564054" cy="4981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CA52A-90B6-794E-4E7A-A9E9FA999BC1}"/>
              </a:ext>
            </a:extLst>
          </p:cNvPr>
          <p:cNvSpPr/>
          <p:nvPr/>
        </p:nvSpPr>
        <p:spPr>
          <a:xfrm>
            <a:off x="1132763" y="2920621"/>
            <a:ext cx="8024885" cy="23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30A6C-E51F-02D0-03F6-D2796684F606}"/>
              </a:ext>
            </a:extLst>
          </p:cNvPr>
          <p:cNvSpPr/>
          <p:nvPr/>
        </p:nvSpPr>
        <p:spPr>
          <a:xfrm>
            <a:off x="8749826" y="3548417"/>
            <a:ext cx="980365" cy="158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4F95C0-4BFE-C297-75E0-116C5BEF1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9"/>
          <a:stretch/>
        </p:blipFill>
        <p:spPr bwMode="auto">
          <a:xfrm>
            <a:off x="1196454" y="709993"/>
            <a:ext cx="9799092" cy="19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95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B0AF-6DCF-F99F-1665-518DA1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8"/>
          <a:stretch/>
        </p:blipFill>
        <p:spPr>
          <a:xfrm>
            <a:off x="3233737" y="1177119"/>
            <a:ext cx="4851067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27C8-D3D0-CE2B-B299-A4FFE9C8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E10FF3F9-9163-D474-4280-5DD489E9E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143331" y="1769423"/>
            <a:ext cx="6527800" cy="130628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BE95565-EBC5-7E3F-967E-9C142C5FA3F3}"/>
              </a:ext>
            </a:extLst>
          </p:cNvPr>
          <p:cNvSpPr/>
          <p:nvPr/>
        </p:nvSpPr>
        <p:spPr>
          <a:xfrm rot="19779408">
            <a:off x="7803650" y="2710211"/>
            <a:ext cx="567723" cy="526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5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human genome sequence&#10;&#10;Description automatically generated">
            <a:extLst>
              <a:ext uri="{FF2B5EF4-FFF2-40B4-BE49-F238E27FC236}">
                <a16:creationId xmlns:a16="http://schemas.microsoft.com/office/drawing/2014/main" id="{8490AFB1-632C-40C4-F84D-113558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2550"/>
            <a:ext cx="7213600" cy="669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BCE8B-8BD7-25B7-BF92-F4323E3BB41A}"/>
              </a:ext>
            </a:extLst>
          </p:cNvPr>
          <p:cNvSpPr/>
          <p:nvPr/>
        </p:nvSpPr>
        <p:spPr>
          <a:xfrm>
            <a:off x="5715000" y="546652"/>
            <a:ext cx="3987800" cy="582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1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005AE-E9B8-DA45-3455-BE8FBDA5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12208" r="4800" b="4414"/>
          <a:stretch/>
        </p:blipFill>
        <p:spPr>
          <a:xfrm>
            <a:off x="1902940" y="543697"/>
            <a:ext cx="85550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array&#10;&#10;Description automatically generated">
            <a:extLst>
              <a:ext uri="{FF2B5EF4-FFF2-40B4-BE49-F238E27FC236}">
                <a16:creationId xmlns:a16="http://schemas.microsoft.com/office/drawing/2014/main" id="{2CD47062-8BFC-3509-D9CD-86FA144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3"/>
          <a:stretch/>
        </p:blipFill>
        <p:spPr>
          <a:xfrm>
            <a:off x="2404075" y="407774"/>
            <a:ext cx="6990801" cy="5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A6770A-D037-9285-CBF8-5AD1E40896B7}"/>
              </a:ext>
            </a:extLst>
          </p:cNvPr>
          <p:cNvGrpSpPr/>
          <p:nvPr/>
        </p:nvGrpSpPr>
        <p:grpSpPr>
          <a:xfrm>
            <a:off x="2252520" y="495298"/>
            <a:ext cx="7027403" cy="5510086"/>
            <a:chOff x="2252520" y="495298"/>
            <a:chExt cx="7027403" cy="551008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A0077C51-2940-8238-C3B7-2714E59A1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970"/>
            <a:stretch/>
          </p:blipFill>
          <p:spPr>
            <a:xfrm>
              <a:off x="2252520" y="495298"/>
              <a:ext cx="7027403" cy="3335639"/>
            </a:xfrm>
            <a:prstGeom prst="rect">
              <a:avLst/>
            </a:prstGeom>
          </p:spPr>
        </p:pic>
        <p:pic>
          <p:nvPicPr>
            <p:cNvPr id="5" name="Picture 4" descr="A diagram of a process&#10;&#10;Description automatically generated">
              <a:extLst>
                <a:ext uri="{FF2B5EF4-FFF2-40B4-BE49-F238E27FC236}">
                  <a16:creationId xmlns:a16="http://schemas.microsoft.com/office/drawing/2014/main" id="{EAE3C916-F7EA-9C8C-1DB0-8A1BACBCC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54" b="15818"/>
            <a:stretch/>
          </p:blipFill>
          <p:spPr>
            <a:xfrm>
              <a:off x="2739853" y="3830937"/>
              <a:ext cx="6052736" cy="217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70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881E64-FCB3-B316-AAE0-B8659E2291D3}"/>
              </a:ext>
            </a:extLst>
          </p:cNvPr>
          <p:cNvGrpSpPr/>
          <p:nvPr/>
        </p:nvGrpSpPr>
        <p:grpSpPr>
          <a:xfrm>
            <a:off x="2037522" y="1143000"/>
            <a:ext cx="7404652" cy="965680"/>
            <a:chOff x="2037522" y="1143000"/>
            <a:chExt cx="7404652" cy="965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AA0DE-7436-51E3-11D5-1120364B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31" t="3403" b="38620"/>
            <a:stretch/>
          </p:blipFill>
          <p:spPr>
            <a:xfrm>
              <a:off x="2037522" y="1143000"/>
              <a:ext cx="7404652" cy="5068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84231-DEBC-3B06-6601-0DF9ACE2A35F}"/>
                </a:ext>
              </a:extLst>
            </p:cNvPr>
            <p:cNvSpPr txBox="1"/>
            <p:nvPr/>
          </p:nvSpPr>
          <p:spPr>
            <a:xfrm>
              <a:off x="2256184" y="1739348"/>
              <a:ext cx="104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7235CA-9980-92CF-5694-0FD71E7E3B7F}"/>
                </a:ext>
              </a:extLst>
            </p:cNvPr>
            <p:cNvSpPr txBox="1"/>
            <p:nvPr/>
          </p:nvSpPr>
          <p:spPr>
            <a:xfrm>
              <a:off x="4982819" y="1715293"/>
              <a:ext cx="152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69189-3790-4678-071B-45A6F81F58A2}"/>
                </a:ext>
              </a:extLst>
            </p:cNvPr>
            <p:cNvSpPr txBox="1"/>
            <p:nvPr/>
          </p:nvSpPr>
          <p:spPr>
            <a:xfrm>
              <a:off x="8133523" y="1715293"/>
              <a:ext cx="1298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proteome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C4034-9A3E-136C-18B0-0B234BA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3403" b="38620"/>
          <a:stretch/>
        </p:blipFill>
        <p:spPr>
          <a:xfrm>
            <a:off x="2044149" y="2946160"/>
            <a:ext cx="7404652" cy="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264</Words>
  <Application>Microsoft Macintosh PowerPoint</Application>
  <PresentationFormat>Widescreen</PresentationFormat>
  <Paragraphs>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Poelstra, Jelmer</dc:creator>
  <cp:lastModifiedBy>Poelstra, Jelmer</cp:lastModifiedBy>
  <cp:revision>22</cp:revision>
  <dcterms:created xsi:type="dcterms:W3CDTF">2024-01-14T15:53:55Z</dcterms:created>
  <dcterms:modified xsi:type="dcterms:W3CDTF">2024-02-01T03:50:41Z</dcterms:modified>
</cp:coreProperties>
</file>